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Patrick Hand SC" panose="020B0604020202020204" charset="0"/>
      <p:regular r:id="rId26"/>
    </p:embeddedFont>
    <p:embeddedFont>
      <p:font typeface="Sniglet"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P4tAYsC2GCQAceJeclmcQ0t0kY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 name="Google Shape;2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 name="Google Shape;3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 name="Google Shape;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5"/>
          <p:cNvSpPr txBox="1">
            <a:spLocks noGrp="1"/>
          </p:cNvSpPr>
          <p:nvPr>
            <p:ph type="ctrTitle"/>
          </p:nvPr>
        </p:nvSpPr>
        <p:spPr>
          <a:xfrm>
            <a:off x="1815525" y="1991825"/>
            <a:ext cx="5585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b="0"/>
            </a:lvl1pPr>
            <a:lvl2pPr lvl="1" algn="l">
              <a:lnSpc>
                <a:spcPct val="100000"/>
              </a:lnSpc>
              <a:spcBef>
                <a:spcPts val="0"/>
              </a:spcBef>
              <a:spcAft>
                <a:spcPts val="0"/>
              </a:spcAft>
              <a:buSzPts val="6000"/>
              <a:buNone/>
              <a:defRPr sz="6000" b="0"/>
            </a:lvl2pPr>
            <a:lvl3pPr lvl="2" algn="l">
              <a:lnSpc>
                <a:spcPct val="100000"/>
              </a:lnSpc>
              <a:spcBef>
                <a:spcPts val="0"/>
              </a:spcBef>
              <a:spcAft>
                <a:spcPts val="0"/>
              </a:spcAft>
              <a:buSzPts val="6000"/>
              <a:buNone/>
              <a:defRPr sz="6000" b="0"/>
            </a:lvl3pPr>
            <a:lvl4pPr lvl="3" algn="l">
              <a:lnSpc>
                <a:spcPct val="100000"/>
              </a:lnSpc>
              <a:spcBef>
                <a:spcPts val="0"/>
              </a:spcBef>
              <a:spcAft>
                <a:spcPts val="0"/>
              </a:spcAft>
              <a:buSzPts val="6000"/>
              <a:buNone/>
              <a:defRPr sz="6000" b="0"/>
            </a:lvl4pPr>
            <a:lvl5pPr lvl="4" algn="l">
              <a:lnSpc>
                <a:spcPct val="100000"/>
              </a:lnSpc>
              <a:spcBef>
                <a:spcPts val="0"/>
              </a:spcBef>
              <a:spcAft>
                <a:spcPts val="0"/>
              </a:spcAft>
              <a:buSzPts val="6000"/>
              <a:buNone/>
              <a:defRPr sz="6000" b="0"/>
            </a:lvl5pPr>
            <a:lvl6pPr lvl="5" algn="l">
              <a:lnSpc>
                <a:spcPct val="100000"/>
              </a:lnSpc>
              <a:spcBef>
                <a:spcPts val="0"/>
              </a:spcBef>
              <a:spcAft>
                <a:spcPts val="0"/>
              </a:spcAft>
              <a:buSzPts val="6000"/>
              <a:buNone/>
              <a:defRPr sz="6000" b="0"/>
            </a:lvl6pPr>
            <a:lvl7pPr lvl="6" algn="l">
              <a:lnSpc>
                <a:spcPct val="100000"/>
              </a:lnSpc>
              <a:spcBef>
                <a:spcPts val="0"/>
              </a:spcBef>
              <a:spcAft>
                <a:spcPts val="0"/>
              </a:spcAft>
              <a:buSzPts val="6000"/>
              <a:buNone/>
              <a:defRPr sz="6000" b="0"/>
            </a:lvl7pPr>
            <a:lvl8pPr lvl="7" algn="l">
              <a:lnSpc>
                <a:spcPct val="100000"/>
              </a:lnSpc>
              <a:spcBef>
                <a:spcPts val="0"/>
              </a:spcBef>
              <a:spcAft>
                <a:spcPts val="0"/>
              </a:spcAft>
              <a:buSzPts val="6000"/>
              <a:buNone/>
              <a:defRPr sz="6000" b="0"/>
            </a:lvl8pPr>
            <a:lvl9pPr lvl="8" algn="l">
              <a:lnSpc>
                <a:spcPct val="100000"/>
              </a:lnSpc>
              <a:spcBef>
                <a:spcPts val="0"/>
              </a:spcBef>
              <a:spcAft>
                <a:spcPts val="0"/>
              </a:spcAft>
              <a:buSzPts val="6000"/>
              <a:buNone/>
              <a:defRPr sz="6000" b="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
        <p:cNvGrpSpPr/>
        <p:nvPr/>
      </p:nvGrpSpPr>
      <p:grpSpPr>
        <a:xfrm>
          <a:off x="0" y="0"/>
          <a:ext cx="0" cy="0"/>
          <a:chOff x="0" y="0"/>
          <a:chExt cx="0" cy="0"/>
        </a:xfrm>
      </p:grpSpPr>
      <p:sp>
        <p:nvSpPr>
          <p:cNvPr id="12" name="Google Shape;12;p26"/>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 name="Google Shape;13;p26"/>
          <p:cNvSpPr txBox="1">
            <a:spLocks noGrp="1"/>
          </p:cNvSpPr>
          <p:nvPr>
            <p:ph type="body" idx="1"/>
          </p:nvPr>
        </p:nvSpPr>
        <p:spPr>
          <a:xfrm>
            <a:off x="1049500" y="1459650"/>
            <a:ext cx="3417900" cy="27504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4" name="Google Shape;14;p26"/>
          <p:cNvSpPr txBox="1">
            <a:spLocks noGrp="1"/>
          </p:cNvSpPr>
          <p:nvPr>
            <p:ph type="body" idx="2"/>
          </p:nvPr>
        </p:nvSpPr>
        <p:spPr>
          <a:xfrm>
            <a:off x="4676725" y="1459650"/>
            <a:ext cx="3393600" cy="27504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5" name="Google Shape;15;p26"/>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9pPr>
          </a:lstStyle>
          <a:p>
            <a:pPr marL="0" lvl="0" indent="0" algn="r" rtl="0">
              <a:spcBef>
                <a:spcPts val="0"/>
              </a:spcBef>
              <a:spcAft>
                <a:spcPts val="0"/>
              </a:spcAft>
              <a:buNone/>
            </a:pPr>
            <a:fld id="{00000000-1234-1234-1234-123412341234}" type="slidenum">
              <a:rPr lang="ro-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27"/>
          <p:cNvSpPr txBox="1">
            <a:spLocks noGrp="1"/>
          </p:cNvSpPr>
          <p:nvPr>
            <p:ph type="ctrTitle"/>
          </p:nvPr>
        </p:nvSpPr>
        <p:spPr>
          <a:xfrm>
            <a:off x="1821550" y="1507150"/>
            <a:ext cx="55008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b="0"/>
            </a:lvl1pPr>
            <a:lvl2pPr lvl="1" algn="l">
              <a:lnSpc>
                <a:spcPct val="100000"/>
              </a:lnSpc>
              <a:spcBef>
                <a:spcPts val="0"/>
              </a:spcBef>
              <a:spcAft>
                <a:spcPts val="0"/>
              </a:spcAft>
              <a:buSzPts val="4800"/>
              <a:buNone/>
              <a:defRPr sz="4800" b="0"/>
            </a:lvl2pPr>
            <a:lvl3pPr lvl="2" algn="l">
              <a:lnSpc>
                <a:spcPct val="100000"/>
              </a:lnSpc>
              <a:spcBef>
                <a:spcPts val="0"/>
              </a:spcBef>
              <a:spcAft>
                <a:spcPts val="0"/>
              </a:spcAft>
              <a:buSzPts val="4800"/>
              <a:buNone/>
              <a:defRPr sz="4800" b="0"/>
            </a:lvl3pPr>
            <a:lvl4pPr lvl="3" algn="l">
              <a:lnSpc>
                <a:spcPct val="100000"/>
              </a:lnSpc>
              <a:spcBef>
                <a:spcPts val="0"/>
              </a:spcBef>
              <a:spcAft>
                <a:spcPts val="0"/>
              </a:spcAft>
              <a:buSzPts val="4800"/>
              <a:buNone/>
              <a:defRPr sz="4800" b="0"/>
            </a:lvl4pPr>
            <a:lvl5pPr lvl="4" algn="l">
              <a:lnSpc>
                <a:spcPct val="100000"/>
              </a:lnSpc>
              <a:spcBef>
                <a:spcPts val="0"/>
              </a:spcBef>
              <a:spcAft>
                <a:spcPts val="0"/>
              </a:spcAft>
              <a:buSzPts val="4800"/>
              <a:buNone/>
              <a:defRPr sz="4800" b="0"/>
            </a:lvl5pPr>
            <a:lvl6pPr lvl="5" algn="l">
              <a:lnSpc>
                <a:spcPct val="100000"/>
              </a:lnSpc>
              <a:spcBef>
                <a:spcPts val="0"/>
              </a:spcBef>
              <a:spcAft>
                <a:spcPts val="0"/>
              </a:spcAft>
              <a:buSzPts val="4800"/>
              <a:buNone/>
              <a:defRPr sz="4800" b="0"/>
            </a:lvl6pPr>
            <a:lvl7pPr lvl="6" algn="l">
              <a:lnSpc>
                <a:spcPct val="100000"/>
              </a:lnSpc>
              <a:spcBef>
                <a:spcPts val="0"/>
              </a:spcBef>
              <a:spcAft>
                <a:spcPts val="0"/>
              </a:spcAft>
              <a:buSzPts val="4800"/>
              <a:buNone/>
              <a:defRPr sz="4800" b="0"/>
            </a:lvl7pPr>
            <a:lvl8pPr lvl="7" algn="l">
              <a:lnSpc>
                <a:spcPct val="100000"/>
              </a:lnSpc>
              <a:spcBef>
                <a:spcPts val="0"/>
              </a:spcBef>
              <a:spcAft>
                <a:spcPts val="0"/>
              </a:spcAft>
              <a:buSzPts val="4800"/>
              <a:buNone/>
              <a:defRPr sz="4800" b="0"/>
            </a:lvl8pPr>
            <a:lvl9pPr lvl="8" algn="l">
              <a:lnSpc>
                <a:spcPct val="100000"/>
              </a:lnSpc>
              <a:spcBef>
                <a:spcPts val="0"/>
              </a:spcBef>
              <a:spcAft>
                <a:spcPts val="0"/>
              </a:spcAft>
              <a:buSzPts val="4800"/>
              <a:buNone/>
              <a:defRPr sz="4800" b="0"/>
            </a:lvl9pPr>
          </a:lstStyle>
          <a:p>
            <a:endParaRPr/>
          </a:p>
        </p:txBody>
      </p:sp>
      <p:sp>
        <p:nvSpPr>
          <p:cNvPr id="18" name="Google Shape;18;p27"/>
          <p:cNvSpPr txBox="1">
            <a:spLocks noGrp="1"/>
          </p:cNvSpPr>
          <p:nvPr>
            <p:ph type="subTitle" idx="1"/>
          </p:nvPr>
        </p:nvSpPr>
        <p:spPr>
          <a:xfrm>
            <a:off x="1821550" y="2535254"/>
            <a:ext cx="55008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400"/>
              <a:buNone/>
              <a:defRPr>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9" name="Google Shape;19;p27"/>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9pPr>
          </a:lstStyle>
          <a:p>
            <a:pPr marL="0" lvl="0" indent="0" algn="r" rtl="0">
              <a:spcBef>
                <a:spcPts val="0"/>
              </a:spcBef>
              <a:spcAft>
                <a:spcPts val="0"/>
              </a:spcAft>
              <a:buNone/>
            </a:pPr>
            <a:fld id="{00000000-1234-1234-1234-123412341234}" type="slidenum">
              <a:rPr lang="ro-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3000"/>
              <a:buFont typeface="Patrick Hand SC"/>
              <a:buNone/>
              <a:defRPr sz="3000" b="1" i="0" u="none" strike="noStrike" cap="none">
                <a:solidFill>
                  <a:schemeClr val="accent1"/>
                </a:solidFill>
                <a:latin typeface="Patrick Hand SC"/>
                <a:ea typeface="Patrick Hand SC"/>
                <a:cs typeface="Patrick Hand SC"/>
                <a:sym typeface="Patrick Hand SC"/>
              </a:defRPr>
            </a:lvl1pPr>
            <a:lvl2pPr marR="0" lvl="1" algn="l" rtl="0">
              <a:lnSpc>
                <a:spcPct val="100000"/>
              </a:lnSpc>
              <a:spcBef>
                <a:spcPts val="0"/>
              </a:spcBef>
              <a:spcAft>
                <a:spcPts val="0"/>
              </a:spcAft>
              <a:buClr>
                <a:schemeClr val="accent1"/>
              </a:buClr>
              <a:buSzPts val="3000"/>
              <a:buFont typeface="Patrick Hand SC"/>
              <a:buNone/>
              <a:defRPr sz="3000" b="1" i="0" u="none" strike="noStrike" cap="none">
                <a:solidFill>
                  <a:schemeClr val="accent1"/>
                </a:solidFill>
                <a:latin typeface="Patrick Hand SC"/>
                <a:ea typeface="Patrick Hand SC"/>
                <a:cs typeface="Patrick Hand SC"/>
                <a:sym typeface="Patrick Hand SC"/>
              </a:defRPr>
            </a:lvl2pPr>
            <a:lvl3pPr marR="0" lvl="2" algn="l" rtl="0">
              <a:lnSpc>
                <a:spcPct val="100000"/>
              </a:lnSpc>
              <a:spcBef>
                <a:spcPts val="0"/>
              </a:spcBef>
              <a:spcAft>
                <a:spcPts val="0"/>
              </a:spcAft>
              <a:buClr>
                <a:schemeClr val="accent1"/>
              </a:buClr>
              <a:buSzPts val="3000"/>
              <a:buFont typeface="Patrick Hand SC"/>
              <a:buNone/>
              <a:defRPr sz="3000" b="1" i="0" u="none" strike="noStrike" cap="none">
                <a:solidFill>
                  <a:schemeClr val="accent1"/>
                </a:solidFill>
                <a:latin typeface="Patrick Hand SC"/>
                <a:ea typeface="Patrick Hand SC"/>
                <a:cs typeface="Patrick Hand SC"/>
                <a:sym typeface="Patrick Hand SC"/>
              </a:defRPr>
            </a:lvl3pPr>
            <a:lvl4pPr marR="0" lvl="3" algn="l" rtl="0">
              <a:lnSpc>
                <a:spcPct val="100000"/>
              </a:lnSpc>
              <a:spcBef>
                <a:spcPts val="0"/>
              </a:spcBef>
              <a:spcAft>
                <a:spcPts val="0"/>
              </a:spcAft>
              <a:buClr>
                <a:schemeClr val="accent1"/>
              </a:buClr>
              <a:buSzPts val="3000"/>
              <a:buFont typeface="Patrick Hand SC"/>
              <a:buNone/>
              <a:defRPr sz="3000" b="1" i="0" u="none" strike="noStrike" cap="none">
                <a:solidFill>
                  <a:schemeClr val="accent1"/>
                </a:solidFill>
                <a:latin typeface="Patrick Hand SC"/>
                <a:ea typeface="Patrick Hand SC"/>
                <a:cs typeface="Patrick Hand SC"/>
                <a:sym typeface="Patrick Hand SC"/>
              </a:defRPr>
            </a:lvl4pPr>
            <a:lvl5pPr marR="0" lvl="4" algn="l" rtl="0">
              <a:lnSpc>
                <a:spcPct val="100000"/>
              </a:lnSpc>
              <a:spcBef>
                <a:spcPts val="0"/>
              </a:spcBef>
              <a:spcAft>
                <a:spcPts val="0"/>
              </a:spcAft>
              <a:buClr>
                <a:schemeClr val="accent1"/>
              </a:buClr>
              <a:buSzPts val="3000"/>
              <a:buFont typeface="Patrick Hand SC"/>
              <a:buNone/>
              <a:defRPr sz="3000" b="1" i="0" u="none" strike="noStrike" cap="none">
                <a:solidFill>
                  <a:schemeClr val="accent1"/>
                </a:solidFill>
                <a:latin typeface="Patrick Hand SC"/>
                <a:ea typeface="Patrick Hand SC"/>
                <a:cs typeface="Patrick Hand SC"/>
                <a:sym typeface="Patrick Hand SC"/>
              </a:defRPr>
            </a:lvl5pPr>
            <a:lvl6pPr marR="0" lvl="5" algn="l" rtl="0">
              <a:lnSpc>
                <a:spcPct val="100000"/>
              </a:lnSpc>
              <a:spcBef>
                <a:spcPts val="0"/>
              </a:spcBef>
              <a:spcAft>
                <a:spcPts val="0"/>
              </a:spcAft>
              <a:buClr>
                <a:schemeClr val="accent1"/>
              </a:buClr>
              <a:buSzPts val="3000"/>
              <a:buFont typeface="Patrick Hand SC"/>
              <a:buNone/>
              <a:defRPr sz="3000" b="1" i="0" u="none" strike="noStrike" cap="none">
                <a:solidFill>
                  <a:schemeClr val="accent1"/>
                </a:solidFill>
                <a:latin typeface="Patrick Hand SC"/>
                <a:ea typeface="Patrick Hand SC"/>
                <a:cs typeface="Patrick Hand SC"/>
                <a:sym typeface="Patrick Hand SC"/>
              </a:defRPr>
            </a:lvl6pPr>
            <a:lvl7pPr marR="0" lvl="6" algn="l" rtl="0">
              <a:lnSpc>
                <a:spcPct val="100000"/>
              </a:lnSpc>
              <a:spcBef>
                <a:spcPts val="0"/>
              </a:spcBef>
              <a:spcAft>
                <a:spcPts val="0"/>
              </a:spcAft>
              <a:buClr>
                <a:schemeClr val="accent1"/>
              </a:buClr>
              <a:buSzPts val="3000"/>
              <a:buFont typeface="Patrick Hand SC"/>
              <a:buNone/>
              <a:defRPr sz="3000" b="1" i="0" u="none" strike="noStrike" cap="none">
                <a:solidFill>
                  <a:schemeClr val="accent1"/>
                </a:solidFill>
                <a:latin typeface="Patrick Hand SC"/>
                <a:ea typeface="Patrick Hand SC"/>
                <a:cs typeface="Patrick Hand SC"/>
                <a:sym typeface="Patrick Hand SC"/>
              </a:defRPr>
            </a:lvl7pPr>
            <a:lvl8pPr marR="0" lvl="7" algn="l" rtl="0">
              <a:lnSpc>
                <a:spcPct val="100000"/>
              </a:lnSpc>
              <a:spcBef>
                <a:spcPts val="0"/>
              </a:spcBef>
              <a:spcAft>
                <a:spcPts val="0"/>
              </a:spcAft>
              <a:buClr>
                <a:schemeClr val="accent1"/>
              </a:buClr>
              <a:buSzPts val="3000"/>
              <a:buFont typeface="Patrick Hand SC"/>
              <a:buNone/>
              <a:defRPr sz="3000" b="1" i="0" u="none" strike="noStrike" cap="none">
                <a:solidFill>
                  <a:schemeClr val="accent1"/>
                </a:solidFill>
                <a:latin typeface="Patrick Hand SC"/>
                <a:ea typeface="Patrick Hand SC"/>
                <a:cs typeface="Patrick Hand SC"/>
                <a:sym typeface="Patrick Hand SC"/>
              </a:defRPr>
            </a:lvl8pPr>
            <a:lvl9pPr marR="0" lvl="8" algn="l" rtl="0">
              <a:lnSpc>
                <a:spcPct val="100000"/>
              </a:lnSpc>
              <a:spcBef>
                <a:spcPts val="0"/>
              </a:spcBef>
              <a:spcAft>
                <a:spcPts val="0"/>
              </a:spcAft>
              <a:buClr>
                <a:schemeClr val="accent1"/>
              </a:buClr>
              <a:buSzPts val="3000"/>
              <a:buFont typeface="Patrick Hand SC"/>
              <a:buNone/>
              <a:defRPr sz="3000" b="1" i="0" u="none" strike="noStrike" cap="none">
                <a:solidFill>
                  <a:schemeClr val="accent1"/>
                </a:solidFill>
                <a:latin typeface="Patrick Hand SC"/>
                <a:ea typeface="Patrick Hand SC"/>
                <a:cs typeface="Patrick Hand SC"/>
                <a:sym typeface="Patrick Hand SC"/>
              </a:defRPr>
            </a:lvl9pPr>
          </a:lstStyle>
          <a:p>
            <a:endParaRPr/>
          </a:p>
        </p:txBody>
      </p:sp>
      <p:sp>
        <p:nvSpPr>
          <p:cNvPr id="7" name="Google Shape;7;p24"/>
          <p:cNvSpPr txBox="1">
            <a:spLocks noGrp="1"/>
          </p:cNvSpPr>
          <p:nvPr>
            <p:ph type="body" idx="1"/>
          </p:nvPr>
        </p:nvSpPr>
        <p:spPr>
          <a:xfrm>
            <a:off x="1049500" y="1437426"/>
            <a:ext cx="7020900" cy="27069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1pPr>
            <a:lvl2pPr marL="914400" marR="0" lvl="1"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
        <p:nvSpPr>
          <p:cNvPr id="8" name="Google Shape;8;p24"/>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Sniglet"/>
                <a:ea typeface="Sniglet"/>
                <a:cs typeface="Sniglet"/>
                <a:sym typeface="Sniglet"/>
              </a:defRPr>
            </a:lvl9pPr>
          </a:lstStyle>
          <a:p>
            <a:pPr marL="0" lvl="0" indent="0" algn="r" rtl="0">
              <a:spcBef>
                <a:spcPts val="0"/>
              </a:spcBef>
              <a:spcAft>
                <a:spcPts val="0"/>
              </a:spcAft>
              <a:buNone/>
            </a:pPr>
            <a:fld id="{00000000-1234-1234-1234-123412341234}" type="slidenum">
              <a:rPr lang="ro-RO"/>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Google Shape;24;p1"/>
          <p:cNvSpPr txBox="1">
            <a:spLocks noGrp="1"/>
          </p:cNvSpPr>
          <p:nvPr>
            <p:ph type="ctrTitle"/>
          </p:nvPr>
        </p:nvSpPr>
        <p:spPr>
          <a:xfrm>
            <a:off x="2067300" y="567492"/>
            <a:ext cx="4362300" cy="75730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ro-RO" sz="1600" dirty="0"/>
              <a:t>Ministerul Educației și Cercetării al Republicii Moldova IP Colegiul “Iulia Hasdeu” din Cahul</a:t>
            </a:r>
            <a:endParaRPr sz="1600" dirty="0"/>
          </a:p>
        </p:txBody>
      </p:sp>
      <p:sp>
        <p:nvSpPr>
          <p:cNvPr id="25" name="Google Shape;25;p1"/>
          <p:cNvSpPr txBox="1"/>
          <p:nvPr/>
        </p:nvSpPr>
        <p:spPr>
          <a:xfrm>
            <a:off x="850481" y="1462986"/>
            <a:ext cx="7623920" cy="137307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6000"/>
              <a:buFont typeface="Patrick Hand SC"/>
              <a:buNone/>
            </a:pPr>
            <a:r>
              <a:rPr lang="ro-RO" sz="3500" b="0" i="0" u="none" strike="noStrike" cap="none">
                <a:solidFill>
                  <a:schemeClr val="accent1"/>
                </a:solidFill>
                <a:latin typeface="Patrick Hand SC"/>
                <a:ea typeface="Patrick Hand SC"/>
                <a:cs typeface="Patrick Hand SC"/>
                <a:sym typeface="Patrick Hand SC"/>
              </a:rPr>
              <a:t>Practica ce anticipează probele de absolvire</a:t>
            </a:r>
            <a:endParaRPr sz="3500" b="0" i="0" u="none" strike="noStrike" cap="none">
              <a:solidFill>
                <a:schemeClr val="accent1"/>
              </a:solidFill>
              <a:latin typeface="Patrick Hand SC"/>
              <a:ea typeface="Patrick Hand SC"/>
              <a:cs typeface="Patrick Hand SC"/>
              <a:sym typeface="Patrick Hand SC"/>
            </a:endParaRPr>
          </a:p>
          <a:p>
            <a:pPr marL="0" marR="0" lvl="0" indent="0" algn="l" rtl="0">
              <a:lnSpc>
                <a:spcPct val="100000"/>
              </a:lnSpc>
              <a:spcBef>
                <a:spcPts val="0"/>
              </a:spcBef>
              <a:spcAft>
                <a:spcPts val="0"/>
              </a:spcAft>
              <a:buClr>
                <a:schemeClr val="accent1"/>
              </a:buClr>
              <a:buSzPts val="6000"/>
              <a:buFont typeface="Patrick Hand SC"/>
              <a:buNone/>
            </a:pPr>
            <a:endParaRPr sz="2400" b="0" i="0" u="none" strike="noStrike" cap="none">
              <a:solidFill>
                <a:schemeClr val="accent1"/>
              </a:solidFill>
              <a:latin typeface="Patrick Hand SC"/>
              <a:ea typeface="Patrick Hand SC"/>
              <a:cs typeface="Patrick Hand SC"/>
              <a:sym typeface="Patrick Hand SC"/>
            </a:endParaRPr>
          </a:p>
        </p:txBody>
      </p:sp>
      <p:sp>
        <p:nvSpPr>
          <p:cNvPr id="26" name="Google Shape;26;p1"/>
          <p:cNvSpPr txBox="1"/>
          <p:nvPr/>
        </p:nvSpPr>
        <p:spPr>
          <a:xfrm>
            <a:off x="3168000" y="2233196"/>
            <a:ext cx="31464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o-RO" sz="1600" b="0" i="0" u="none" strike="noStrike" cap="none">
                <a:solidFill>
                  <a:schemeClr val="accent1"/>
                </a:solidFill>
                <a:latin typeface="Arial"/>
                <a:ea typeface="Arial"/>
                <a:cs typeface="Arial"/>
                <a:sym typeface="Arial"/>
              </a:rPr>
              <a:t>20 mai – 17 iulie 2022</a:t>
            </a:r>
            <a:endParaRPr sz="1600" b="0" i="0" u="none" strike="noStrike" cap="none">
              <a:solidFill>
                <a:schemeClr val="accent1"/>
              </a:solidFill>
              <a:latin typeface="Arial"/>
              <a:ea typeface="Arial"/>
              <a:cs typeface="Arial"/>
              <a:sym typeface="Arial"/>
            </a:endParaRPr>
          </a:p>
        </p:txBody>
      </p:sp>
      <p:sp>
        <p:nvSpPr>
          <p:cNvPr id="27" name="Google Shape;27;p1"/>
          <p:cNvSpPr txBox="1"/>
          <p:nvPr/>
        </p:nvSpPr>
        <p:spPr>
          <a:xfrm>
            <a:off x="5589220" y="3341960"/>
            <a:ext cx="3235959"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o-RO" sz="1400" b="0" i="0" u="none" strike="noStrike" cap="none" dirty="0">
                <a:solidFill>
                  <a:schemeClr val="accent1"/>
                </a:solidFill>
                <a:latin typeface="Arial"/>
                <a:ea typeface="Arial"/>
                <a:cs typeface="Arial"/>
                <a:sym typeface="Arial"/>
              </a:rPr>
              <a:t>Elev: Caspirovschi Vasile</a:t>
            </a:r>
            <a:endParaRPr dirty="0"/>
          </a:p>
          <a:p>
            <a:pPr marL="0" marR="0" lvl="0" indent="0" algn="l" rtl="0">
              <a:lnSpc>
                <a:spcPct val="100000"/>
              </a:lnSpc>
              <a:spcBef>
                <a:spcPts val="0"/>
              </a:spcBef>
              <a:spcAft>
                <a:spcPts val="0"/>
              </a:spcAft>
              <a:buNone/>
            </a:pPr>
            <a:r>
              <a:rPr lang="ro-RO" sz="1400" b="0" i="0" u="none" strike="noStrike" cap="none" dirty="0">
                <a:solidFill>
                  <a:schemeClr val="accent1"/>
                </a:solidFill>
                <a:latin typeface="Arial"/>
                <a:ea typeface="Arial"/>
                <a:cs typeface="Arial"/>
                <a:sym typeface="Arial"/>
              </a:rPr>
              <a:t>Grupa: Papp 1841</a:t>
            </a:r>
            <a:endParaRPr dirty="0"/>
          </a:p>
          <a:p>
            <a:pPr marL="0" marR="0" lvl="0" indent="0" algn="l" rtl="0">
              <a:lnSpc>
                <a:spcPct val="100000"/>
              </a:lnSpc>
              <a:spcBef>
                <a:spcPts val="0"/>
              </a:spcBef>
              <a:spcAft>
                <a:spcPts val="0"/>
              </a:spcAft>
              <a:buNone/>
            </a:pPr>
            <a:r>
              <a:rPr lang="ro-RO" sz="1400" b="0" i="0" u="none" strike="noStrike" cap="none" dirty="0">
                <a:solidFill>
                  <a:schemeClr val="accent1"/>
                </a:solidFill>
                <a:latin typeface="Arial"/>
                <a:ea typeface="Arial"/>
                <a:cs typeface="Arial"/>
                <a:sym typeface="Arial"/>
              </a:rPr>
              <a:t>Profesor: Pîrvan Eugeniu</a:t>
            </a:r>
            <a:endParaRPr sz="1400" b="0" i="0" u="none" strike="noStrike" cap="none" dirty="0">
              <a:solidFill>
                <a:schemeClr val="accen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0"/>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10</a:t>
            </a:fld>
            <a:endParaRPr/>
          </a:p>
        </p:txBody>
      </p:sp>
      <p:sp>
        <p:nvSpPr>
          <p:cNvPr id="99" name="Google Shape;99;p10"/>
          <p:cNvSpPr txBox="1"/>
          <p:nvPr/>
        </p:nvSpPr>
        <p:spPr>
          <a:xfrm>
            <a:off x="888750" y="12435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secțiunea Completed se afișează toate sarcinile utilizatorului marcate ca finisate. Această secțiune este automat curățată de sarcinile care au fost finisate acum 7 zile.</a:t>
            </a:r>
            <a:endParaRPr/>
          </a:p>
        </p:txBody>
      </p:sp>
      <p:sp>
        <p:nvSpPr>
          <p:cNvPr id="100" name="Google Shape;100;p10"/>
          <p:cNvSpPr txBox="1"/>
          <p:nvPr/>
        </p:nvSpPr>
        <p:spPr>
          <a:xfrm>
            <a:off x="888750" y="4788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Secțiunea “Completed”</a:t>
            </a:r>
            <a:endParaRPr sz="3000" b="0" i="0" u="none" strike="noStrike" cap="none">
              <a:solidFill>
                <a:schemeClr val="accent1"/>
              </a:solidFill>
              <a:latin typeface="Patrick Hand SC"/>
              <a:ea typeface="Patrick Hand SC"/>
              <a:cs typeface="Patrick Hand SC"/>
              <a:sym typeface="Patrick Hand SC"/>
            </a:endParaRPr>
          </a:p>
        </p:txBody>
      </p:sp>
      <p:pic>
        <p:nvPicPr>
          <p:cNvPr id="101" name="Google Shape;101;p10"/>
          <p:cNvPicPr preferRelativeResize="0"/>
          <p:nvPr/>
        </p:nvPicPr>
        <p:blipFill rotWithShape="1">
          <a:blip r:embed="rId3">
            <a:alphaModFix/>
          </a:blip>
          <a:srcRect/>
          <a:stretch/>
        </p:blipFill>
        <p:spPr>
          <a:xfrm>
            <a:off x="3376800" y="1101600"/>
            <a:ext cx="4702318" cy="28738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1"/>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11</a:t>
            </a:fld>
            <a:endParaRPr/>
          </a:p>
        </p:txBody>
      </p:sp>
      <p:sp>
        <p:nvSpPr>
          <p:cNvPr id="107" name="Google Shape;107;p11"/>
          <p:cNvSpPr txBox="1"/>
          <p:nvPr/>
        </p:nvSpPr>
        <p:spPr>
          <a:xfrm>
            <a:off x="888750" y="4788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Coșul de gunoi</a:t>
            </a:r>
            <a:endParaRPr sz="3000" b="0" i="0" u="none" strike="noStrike" cap="none">
              <a:solidFill>
                <a:schemeClr val="accent1"/>
              </a:solidFill>
              <a:latin typeface="Patrick Hand SC"/>
              <a:ea typeface="Patrick Hand SC"/>
              <a:cs typeface="Patrick Hand SC"/>
              <a:sym typeface="Patrick Hand SC"/>
            </a:endParaRPr>
          </a:p>
        </p:txBody>
      </p:sp>
      <p:sp>
        <p:nvSpPr>
          <p:cNvPr id="108" name="Google Shape;108;p11"/>
          <p:cNvSpPr txBox="1"/>
          <p:nvPr/>
        </p:nvSpPr>
        <p:spPr>
          <a:xfrm>
            <a:off x="888750" y="12435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Coșul de gunoi păstrează sarcina ștearsă 30 de zile de la data ștergerii.</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Aici utilizatorul poate restabili sarcina sau o poate șterge definitiv din aplicație.</a:t>
            </a:r>
            <a:endParaRPr/>
          </a:p>
        </p:txBody>
      </p:sp>
      <p:pic>
        <p:nvPicPr>
          <p:cNvPr id="109" name="Google Shape;109;p11"/>
          <p:cNvPicPr preferRelativeResize="0"/>
          <p:nvPr/>
        </p:nvPicPr>
        <p:blipFill rotWithShape="1">
          <a:blip r:embed="rId3">
            <a:alphaModFix/>
          </a:blip>
          <a:srcRect/>
          <a:stretch/>
        </p:blipFill>
        <p:spPr>
          <a:xfrm>
            <a:off x="3314130" y="1072800"/>
            <a:ext cx="4734373" cy="285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2"/>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12</a:t>
            </a:fld>
            <a:endParaRPr/>
          </a:p>
        </p:txBody>
      </p:sp>
      <p:sp>
        <p:nvSpPr>
          <p:cNvPr id="115" name="Google Shape;115;p12"/>
          <p:cNvSpPr txBox="1"/>
          <p:nvPr/>
        </p:nvSpPr>
        <p:spPr>
          <a:xfrm>
            <a:off x="859950" y="421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Adaugarea sarcinilor</a:t>
            </a:r>
            <a:endParaRPr sz="3000" b="0" i="0" u="none" strike="noStrike" cap="none">
              <a:solidFill>
                <a:schemeClr val="accent1"/>
              </a:solidFill>
              <a:latin typeface="Patrick Hand SC"/>
              <a:ea typeface="Patrick Hand SC"/>
              <a:cs typeface="Patrick Hand SC"/>
              <a:sym typeface="Patrick Hand SC"/>
            </a:endParaRPr>
          </a:p>
        </p:txBody>
      </p:sp>
      <p:sp>
        <p:nvSpPr>
          <p:cNvPr id="116" name="Google Shape;116;p12"/>
          <p:cNvSpPr txBox="1"/>
          <p:nvPr/>
        </p:nvSpPr>
        <p:spPr>
          <a:xfrm>
            <a:off x="888750" y="12435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Adaugarea sarcinilor se face controlul din partea de jos a fiecărei pagini.</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La adaugarea sarcinii utilizatorul obligatoriu trebuie să introducă un titlu pentru ea.</a:t>
            </a:r>
            <a:endParaRPr/>
          </a:p>
        </p:txBody>
      </p:sp>
      <p:pic>
        <p:nvPicPr>
          <p:cNvPr id="117" name="Google Shape;117;p12"/>
          <p:cNvPicPr preferRelativeResize="0"/>
          <p:nvPr/>
        </p:nvPicPr>
        <p:blipFill rotWithShape="1">
          <a:blip r:embed="rId3">
            <a:alphaModFix/>
          </a:blip>
          <a:srcRect/>
          <a:stretch/>
        </p:blipFill>
        <p:spPr>
          <a:xfrm>
            <a:off x="3448800" y="1067738"/>
            <a:ext cx="4583254" cy="28634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3"/>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13</a:t>
            </a:fld>
            <a:endParaRPr/>
          </a:p>
        </p:txBody>
      </p:sp>
      <p:sp>
        <p:nvSpPr>
          <p:cNvPr id="123" name="Google Shape;123;p13"/>
          <p:cNvSpPr txBox="1"/>
          <p:nvPr/>
        </p:nvSpPr>
        <p:spPr>
          <a:xfrm>
            <a:off x="859950" y="421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Editarea sarcinilor</a:t>
            </a:r>
            <a:endParaRPr sz="3000" b="0" i="0" u="none" strike="noStrike" cap="none">
              <a:solidFill>
                <a:schemeClr val="accent1"/>
              </a:solidFill>
              <a:latin typeface="Patrick Hand SC"/>
              <a:ea typeface="Patrick Hand SC"/>
              <a:cs typeface="Patrick Hand SC"/>
              <a:sym typeface="Patrick Hand SC"/>
            </a:endParaRPr>
          </a:p>
        </p:txBody>
      </p:sp>
      <p:sp>
        <p:nvSpPr>
          <p:cNvPr id="124" name="Google Shape;124;p13"/>
          <p:cNvSpPr txBox="1"/>
          <p:nvPr/>
        </p:nvSpPr>
        <p:spPr>
          <a:xfrm>
            <a:off x="888750" y="12435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Pentru a edita o sarcină utilizatorul trebuie să facă dublu click pe sarcina care dorește să o editeze. Editarea sarcinilor este disponibilă în orice șectiune în afară de Completed și Coșul de gunoi</a:t>
            </a:r>
            <a:endParaRPr/>
          </a:p>
        </p:txBody>
      </p:sp>
      <p:pic>
        <p:nvPicPr>
          <p:cNvPr id="125" name="Google Shape;125;p13"/>
          <p:cNvPicPr preferRelativeResize="0"/>
          <p:nvPr/>
        </p:nvPicPr>
        <p:blipFill rotWithShape="1">
          <a:blip r:embed="rId3">
            <a:alphaModFix/>
          </a:blip>
          <a:srcRect/>
          <a:stretch/>
        </p:blipFill>
        <p:spPr>
          <a:xfrm>
            <a:off x="3492000" y="1108800"/>
            <a:ext cx="4560073" cy="29292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4"/>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14</a:t>
            </a:fld>
            <a:endParaRPr/>
          </a:p>
        </p:txBody>
      </p:sp>
      <p:sp>
        <p:nvSpPr>
          <p:cNvPr id="131" name="Google Shape;131;p14"/>
          <p:cNvSpPr txBox="1"/>
          <p:nvPr/>
        </p:nvSpPr>
        <p:spPr>
          <a:xfrm>
            <a:off x="859950" y="421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Setarea priorităților pentru sarcini</a:t>
            </a:r>
            <a:endParaRPr sz="3000" b="0" i="0" u="none" strike="noStrike" cap="none">
              <a:solidFill>
                <a:schemeClr val="accent1"/>
              </a:solidFill>
              <a:latin typeface="Patrick Hand SC"/>
              <a:ea typeface="Patrick Hand SC"/>
              <a:cs typeface="Patrick Hand SC"/>
              <a:sym typeface="Patrick Hand SC"/>
            </a:endParaRPr>
          </a:p>
        </p:txBody>
      </p:sp>
      <p:sp>
        <p:nvSpPr>
          <p:cNvPr id="132" name="Google Shape;132;p14"/>
          <p:cNvSpPr txBox="1"/>
          <p:nvPr/>
        </p:nvSpPr>
        <p:spPr>
          <a:xfrm>
            <a:off x="859950" y="11715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Unei sarcini se poate de setat una din 4 priorități:</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High, Medium, Low și None.</a:t>
            </a:r>
            <a:endParaRPr/>
          </a:p>
        </p:txBody>
      </p:sp>
      <p:pic>
        <p:nvPicPr>
          <p:cNvPr id="133" name="Google Shape;133;p14"/>
          <p:cNvPicPr preferRelativeResize="0"/>
          <p:nvPr/>
        </p:nvPicPr>
        <p:blipFill rotWithShape="1">
          <a:blip r:embed="rId3">
            <a:alphaModFix/>
          </a:blip>
          <a:srcRect/>
          <a:stretch/>
        </p:blipFill>
        <p:spPr>
          <a:xfrm>
            <a:off x="3221521" y="1178918"/>
            <a:ext cx="4802277" cy="297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5"/>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15</a:t>
            </a:fld>
            <a:endParaRPr/>
          </a:p>
        </p:txBody>
      </p:sp>
      <p:sp>
        <p:nvSpPr>
          <p:cNvPr id="139" name="Google Shape;139;p15"/>
          <p:cNvSpPr txBox="1"/>
          <p:nvPr/>
        </p:nvSpPr>
        <p:spPr>
          <a:xfrm>
            <a:off x="859950" y="421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Căutarea sarcinilor</a:t>
            </a:r>
            <a:endParaRPr sz="3000" b="0" i="0" u="none" strike="noStrike" cap="none">
              <a:solidFill>
                <a:schemeClr val="accent1"/>
              </a:solidFill>
              <a:latin typeface="Patrick Hand SC"/>
              <a:ea typeface="Patrick Hand SC"/>
              <a:cs typeface="Patrick Hand SC"/>
              <a:sym typeface="Patrick Hand SC"/>
            </a:endParaRPr>
          </a:p>
        </p:txBody>
      </p:sp>
      <p:sp>
        <p:nvSpPr>
          <p:cNvPr id="140" name="Google Shape;140;p15"/>
          <p:cNvSpPr txBox="1"/>
          <p:nvPr/>
        </p:nvSpPr>
        <p:spPr>
          <a:xfrm>
            <a:off x="859950" y="11715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antetul aplicației se află un Search Box, unde utilizatorul poate căuta rapid sarcini după  un cuvînt cheie, în pagina de rezultate se vor afișa sarcinile care în titlul său conține acest cuvînt.</a:t>
            </a:r>
            <a:endParaRPr/>
          </a:p>
        </p:txBody>
      </p:sp>
      <p:pic>
        <p:nvPicPr>
          <p:cNvPr id="141" name="Google Shape;141;p15"/>
          <p:cNvPicPr preferRelativeResize="0"/>
          <p:nvPr/>
        </p:nvPicPr>
        <p:blipFill rotWithShape="1">
          <a:blip r:embed="rId3">
            <a:alphaModFix/>
          </a:blip>
          <a:srcRect/>
          <a:stretch/>
        </p:blipFill>
        <p:spPr>
          <a:xfrm>
            <a:off x="3470600" y="1224000"/>
            <a:ext cx="4632979" cy="287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16</a:t>
            </a:fld>
            <a:endParaRPr/>
          </a:p>
        </p:txBody>
      </p:sp>
      <p:sp>
        <p:nvSpPr>
          <p:cNvPr id="147" name="Google Shape;147;p16"/>
          <p:cNvSpPr txBox="1"/>
          <p:nvPr/>
        </p:nvSpPr>
        <p:spPr>
          <a:xfrm>
            <a:off x="831150" y="457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Exportul sarcinilor</a:t>
            </a:r>
            <a:endParaRPr sz="3000" b="0" i="0" u="none" strike="noStrike" cap="none">
              <a:solidFill>
                <a:schemeClr val="accent1"/>
              </a:solidFill>
              <a:latin typeface="Patrick Hand SC"/>
              <a:ea typeface="Patrick Hand SC"/>
              <a:cs typeface="Patrick Hand SC"/>
              <a:sym typeface="Patrick Hand SC"/>
            </a:endParaRPr>
          </a:p>
        </p:txBody>
      </p:sp>
      <p:sp>
        <p:nvSpPr>
          <p:cNvPr id="148" name="Google Shape;148;p16"/>
          <p:cNvSpPr txBox="1"/>
          <p:nvPr/>
        </p:nvSpPr>
        <p:spPr>
          <a:xfrm>
            <a:off x="859950" y="1171596"/>
            <a:ext cx="2567250"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Utilizatorul are posibilitatea de a exporta conținutul unei secțiuni în format word sau pdf. În secțiunea Planned utilizatorul poate alege o dată pentru export, vor fi exportate toate sarcinile planificate pe acea zi. </a:t>
            </a:r>
            <a:endParaRPr/>
          </a:p>
        </p:txBody>
      </p:sp>
      <p:pic>
        <p:nvPicPr>
          <p:cNvPr id="149" name="Google Shape;149;p16"/>
          <p:cNvPicPr preferRelativeResize="0"/>
          <p:nvPr/>
        </p:nvPicPr>
        <p:blipFill rotWithShape="1">
          <a:blip r:embed="rId3">
            <a:alphaModFix/>
          </a:blip>
          <a:srcRect/>
          <a:stretch/>
        </p:blipFill>
        <p:spPr>
          <a:xfrm>
            <a:off x="3504275" y="1109925"/>
            <a:ext cx="4629600" cy="28546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17</a:t>
            </a:fld>
            <a:endParaRPr/>
          </a:p>
        </p:txBody>
      </p:sp>
      <p:sp>
        <p:nvSpPr>
          <p:cNvPr id="155" name="Google Shape;155;p17"/>
          <p:cNvSpPr txBox="1"/>
          <p:nvPr/>
        </p:nvSpPr>
        <p:spPr>
          <a:xfrm>
            <a:off x="831150" y="457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Statistica utilizatorului</a:t>
            </a:r>
            <a:endParaRPr sz="3000" b="0" i="0" u="none" strike="noStrike" cap="none">
              <a:solidFill>
                <a:schemeClr val="accent1"/>
              </a:solidFill>
              <a:latin typeface="Patrick Hand SC"/>
              <a:ea typeface="Patrick Hand SC"/>
              <a:cs typeface="Patrick Hand SC"/>
              <a:sym typeface="Patrick Hand SC"/>
            </a:endParaRPr>
          </a:p>
        </p:txBody>
      </p:sp>
      <p:sp>
        <p:nvSpPr>
          <p:cNvPr id="156" name="Google Shape;156;p17"/>
          <p:cNvSpPr txBox="1"/>
          <p:nvPr/>
        </p:nvSpPr>
        <p:spPr>
          <a:xfrm>
            <a:off x="859950" y="1171596"/>
            <a:ext cx="2567250"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Aplicația automat crează o statistică a activității utilizatorului. Statistica este înpăarțită în 3 părți:</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Overview, Daily și Monthly</a:t>
            </a:r>
            <a:endParaRPr/>
          </a:p>
        </p:txBody>
      </p:sp>
      <p:pic>
        <p:nvPicPr>
          <p:cNvPr id="157" name="Google Shape;157;p17"/>
          <p:cNvPicPr preferRelativeResize="0"/>
          <p:nvPr/>
        </p:nvPicPr>
        <p:blipFill rotWithShape="1">
          <a:blip r:embed="rId3">
            <a:alphaModFix/>
          </a:blip>
          <a:srcRect/>
          <a:stretch/>
        </p:blipFill>
        <p:spPr>
          <a:xfrm>
            <a:off x="3506400" y="1171596"/>
            <a:ext cx="4583250" cy="28446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18</a:t>
            </a:fld>
            <a:endParaRPr/>
          </a:p>
        </p:txBody>
      </p:sp>
      <p:sp>
        <p:nvSpPr>
          <p:cNvPr id="163" name="Google Shape;163;p18"/>
          <p:cNvSpPr txBox="1"/>
          <p:nvPr/>
        </p:nvSpPr>
        <p:spPr>
          <a:xfrm>
            <a:off x="831150" y="457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Statistica Overview</a:t>
            </a:r>
            <a:endParaRPr sz="3000" b="0" i="0" u="none" strike="noStrike" cap="none">
              <a:solidFill>
                <a:schemeClr val="accent1"/>
              </a:solidFill>
              <a:latin typeface="Patrick Hand SC"/>
              <a:ea typeface="Patrick Hand SC"/>
              <a:cs typeface="Patrick Hand SC"/>
              <a:sym typeface="Patrick Hand SC"/>
            </a:endParaRPr>
          </a:p>
        </p:txBody>
      </p:sp>
      <p:sp>
        <p:nvSpPr>
          <p:cNvPr id="164" name="Google Shape;164;p18"/>
          <p:cNvSpPr txBox="1"/>
          <p:nvPr/>
        </p:nvSpPr>
        <p:spPr>
          <a:xfrm>
            <a:off x="859950" y="1171596"/>
            <a:ext cx="2567250"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Overview se afișează statistica utilizatorului la general.</a:t>
            </a:r>
            <a:endParaRPr/>
          </a:p>
        </p:txBody>
      </p:sp>
      <p:pic>
        <p:nvPicPr>
          <p:cNvPr id="165" name="Google Shape;165;p18"/>
          <p:cNvPicPr preferRelativeResize="0"/>
          <p:nvPr/>
        </p:nvPicPr>
        <p:blipFill rotWithShape="1">
          <a:blip r:embed="rId3">
            <a:alphaModFix/>
          </a:blip>
          <a:srcRect/>
          <a:stretch/>
        </p:blipFill>
        <p:spPr>
          <a:xfrm>
            <a:off x="3427200" y="1083478"/>
            <a:ext cx="4761800" cy="30052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19</a:t>
            </a:fld>
            <a:endParaRPr/>
          </a:p>
        </p:txBody>
      </p:sp>
      <p:sp>
        <p:nvSpPr>
          <p:cNvPr id="171" name="Google Shape;171;p19"/>
          <p:cNvSpPr txBox="1"/>
          <p:nvPr/>
        </p:nvSpPr>
        <p:spPr>
          <a:xfrm>
            <a:off x="831150" y="457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Statistica Daily</a:t>
            </a:r>
            <a:endParaRPr sz="3000" b="0" i="0" u="none" strike="noStrike" cap="none">
              <a:solidFill>
                <a:schemeClr val="accent1"/>
              </a:solidFill>
              <a:latin typeface="Patrick Hand SC"/>
              <a:ea typeface="Patrick Hand SC"/>
              <a:cs typeface="Patrick Hand SC"/>
              <a:sym typeface="Patrick Hand SC"/>
            </a:endParaRPr>
          </a:p>
        </p:txBody>
      </p:sp>
      <p:sp>
        <p:nvSpPr>
          <p:cNvPr id="172" name="Google Shape;172;p19"/>
          <p:cNvSpPr txBox="1"/>
          <p:nvPr/>
        </p:nvSpPr>
        <p:spPr>
          <a:xfrm>
            <a:off x="859950" y="1171596"/>
            <a:ext cx="2567250"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Daily utilizatorul poate vedea progresului de finisare a sarcinilor de astăzi.</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Diagrama cu sarcini completate în utlimele 7 zile și diagrama cu sarcini planificate în urmatoarele 7 zile </a:t>
            </a:r>
            <a:endParaRPr/>
          </a:p>
        </p:txBody>
      </p:sp>
      <p:pic>
        <p:nvPicPr>
          <p:cNvPr id="173" name="Google Shape;173;p19"/>
          <p:cNvPicPr preferRelativeResize="0"/>
          <p:nvPr/>
        </p:nvPicPr>
        <p:blipFill rotWithShape="1">
          <a:blip r:embed="rId3">
            <a:alphaModFix/>
          </a:blip>
          <a:srcRect/>
          <a:stretch/>
        </p:blipFill>
        <p:spPr>
          <a:xfrm>
            <a:off x="3456000" y="1072991"/>
            <a:ext cx="4658904" cy="28915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2"/>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ro-RO"/>
              <a:t>Introducere</a:t>
            </a:r>
            <a:endParaRPr/>
          </a:p>
        </p:txBody>
      </p:sp>
      <p:sp>
        <p:nvSpPr>
          <p:cNvPr id="33" name="Google Shape;33;p2"/>
          <p:cNvSpPr txBox="1">
            <a:spLocks noGrp="1"/>
          </p:cNvSpPr>
          <p:nvPr>
            <p:ph type="body" idx="2"/>
          </p:nvPr>
        </p:nvSpPr>
        <p:spPr>
          <a:xfrm>
            <a:off x="1130400" y="1411350"/>
            <a:ext cx="6707475" cy="16486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ro-RO" sz="1400"/>
              <a:t>Într-o lume tot mai încărcată, care se mișcă mai rapid pe zi ce trece, cu tot felul de sarcini pe care trebuie să le bifăm la muncă sau în familie, nu mai este suficientă o foiță de hârtie pe care să-ți notezi ce ai de făcut.</a:t>
            </a:r>
            <a:endParaRPr/>
          </a:p>
          <a:p>
            <a:pPr marL="0" lvl="0" indent="0" algn="l" rtl="0">
              <a:lnSpc>
                <a:spcPct val="100000"/>
              </a:lnSpc>
              <a:spcBef>
                <a:spcPts val="600"/>
              </a:spcBef>
              <a:spcAft>
                <a:spcPts val="0"/>
              </a:spcAft>
              <a:buSzPts val="2000"/>
              <a:buNone/>
            </a:pPr>
            <a:r>
              <a:rPr lang="ro-RO" sz="1400"/>
              <a:t> Produsul meu realizat în perioada stagiului de practică este un manager de sarcini, principalele scopuri care le oferă produsul meu este planificarea zilnică a sarcinilor, urmărirea și gestionarea lor.</a:t>
            </a:r>
            <a:endParaRPr sz="1400"/>
          </a:p>
          <a:p>
            <a:pPr marL="0" lvl="0" indent="0" algn="l" rtl="0">
              <a:lnSpc>
                <a:spcPct val="100000"/>
              </a:lnSpc>
              <a:spcBef>
                <a:spcPts val="600"/>
              </a:spcBef>
              <a:spcAft>
                <a:spcPts val="0"/>
              </a:spcAft>
              <a:buSzPts val="2000"/>
              <a:buNone/>
            </a:pPr>
            <a:endParaRPr sz="1100"/>
          </a:p>
        </p:txBody>
      </p:sp>
      <p:sp>
        <p:nvSpPr>
          <p:cNvPr id="34" name="Google Shape;34;p2"/>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2</a:t>
            </a:fld>
            <a:endParaRPr/>
          </a:p>
        </p:txBody>
      </p:sp>
      <p:sp>
        <p:nvSpPr>
          <p:cNvPr id="35" name="Google Shape;35;p2"/>
          <p:cNvSpPr txBox="1"/>
          <p:nvPr/>
        </p:nvSpPr>
        <p:spPr>
          <a:xfrm>
            <a:off x="1130400" y="3060000"/>
            <a:ext cx="31464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o-RO" sz="1600" b="0" i="0" u="none" strike="noStrike" cap="none">
                <a:solidFill>
                  <a:schemeClr val="accent1"/>
                </a:solidFill>
                <a:latin typeface="Arial"/>
                <a:ea typeface="Arial"/>
                <a:cs typeface="Arial"/>
                <a:sym typeface="Arial"/>
              </a:rPr>
              <a:t>Denumire produs: Taskish</a:t>
            </a:r>
            <a:endParaRPr sz="1600" b="0" i="0" u="none" strike="noStrike" cap="none">
              <a:solidFill>
                <a:schemeClr val="accent1"/>
              </a:solidFill>
              <a:latin typeface="Arial"/>
              <a:ea typeface="Arial"/>
              <a:cs typeface="Arial"/>
              <a:sym typeface="Arial"/>
            </a:endParaRPr>
          </a:p>
        </p:txBody>
      </p:sp>
      <p:sp>
        <p:nvSpPr>
          <p:cNvPr id="36" name="Google Shape;36;p2"/>
          <p:cNvSpPr txBox="1"/>
          <p:nvPr/>
        </p:nvSpPr>
        <p:spPr>
          <a:xfrm>
            <a:off x="1130400" y="3398554"/>
            <a:ext cx="31464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o-RO" sz="1600" b="0" i="0" u="none" strike="noStrike" cap="none">
                <a:solidFill>
                  <a:schemeClr val="accent1"/>
                </a:solidFill>
                <a:latin typeface="Arial"/>
                <a:ea typeface="Arial"/>
                <a:cs typeface="Arial"/>
                <a:sym typeface="Arial"/>
              </a:rPr>
              <a:t>Logo: </a:t>
            </a:r>
            <a:endParaRPr/>
          </a:p>
        </p:txBody>
      </p:sp>
      <p:pic>
        <p:nvPicPr>
          <p:cNvPr id="37" name="Google Shape;37;p2"/>
          <p:cNvPicPr preferRelativeResize="0"/>
          <p:nvPr/>
        </p:nvPicPr>
        <p:blipFill rotWithShape="1">
          <a:blip r:embed="rId3">
            <a:alphaModFix/>
          </a:blip>
          <a:srcRect/>
          <a:stretch/>
        </p:blipFill>
        <p:spPr>
          <a:xfrm>
            <a:off x="1917290" y="3403660"/>
            <a:ext cx="936290" cy="81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20</a:t>
            </a:fld>
            <a:endParaRPr/>
          </a:p>
        </p:txBody>
      </p:sp>
      <p:sp>
        <p:nvSpPr>
          <p:cNvPr id="179" name="Google Shape;179;p20"/>
          <p:cNvSpPr txBox="1"/>
          <p:nvPr/>
        </p:nvSpPr>
        <p:spPr>
          <a:xfrm>
            <a:off x="831150" y="457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Statistica Monthly</a:t>
            </a:r>
            <a:endParaRPr sz="3000" b="0" i="0" u="none" strike="noStrike" cap="none">
              <a:solidFill>
                <a:schemeClr val="accent1"/>
              </a:solidFill>
              <a:latin typeface="Patrick Hand SC"/>
              <a:ea typeface="Patrick Hand SC"/>
              <a:cs typeface="Patrick Hand SC"/>
              <a:sym typeface="Patrick Hand SC"/>
            </a:endParaRPr>
          </a:p>
        </p:txBody>
      </p:sp>
      <p:sp>
        <p:nvSpPr>
          <p:cNvPr id="180" name="Google Shape;180;p20"/>
          <p:cNvSpPr txBox="1"/>
          <p:nvPr/>
        </p:nvSpPr>
        <p:spPr>
          <a:xfrm>
            <a:off x="859950" y="1171596"/>
            <a:ext cx="2567250"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partea Monthly utilizatorul poate vedea statistica în luna curentă.</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Această statistică la sfîrșit de lună este transmisă ca mesaj pe poșta electronică a utilizatorului.</a:t>
            </a:r>
            <a:endParaRPr/>
          </a:p>
        </p:txBody>
      </p:sp>
      <p:pic>
        <p:nvPicPr>
          <p:cNvPr id="181" name="Google Shape;181;p20"/>
          <p:cNvPicPr preferRelativeResize="0"/>
          <p:nvPr/>
        </p:nvPicPr>
        <p:blipFill rotWithShape="1">
          <a:blip r:embed="rId3">
            <a:alphaModFix/>
          </a:blip>
          <a:srcRect/>
          <a:stretch/>
        </p:blipFill>
        <p:spPr>
          <a:xfrm>
            <a:off x="3427200" y="1090739"/>
            <a:ext cx="4825512" cy="2990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21</a:t>
            </a:fld>
            <a:endParaRPr/>
          </a:p>
        </p:txBody>
      </p:sp>
      <p:sp>
        <p:nvSpPr>
          <p:cNvPr id="187" name="Google Shape;187;p21"/>
          <p:cNvSpPr txBox="1"/>
          <p:nvPr/>
        </p:nvSpPr>
        <p:spPr>
          <a:xfrm>
            <a:off x="831150" y="457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Profilul utilizatorului</a:t>
            </a:r>
            <a:endParaRPr sz="3000" b="0" i="0" u="none" strike="noStrike" cap="none">
              <a:solidFill>
                <a:schemeClr val="accent1"/>
              </a:solidFill>
              <a:latin typeface="Patrick Hand SC"/>
              <a:ea typeface="Patrick Hand SC"/>
              <a:cs typeface="Patrick Hand SC"/>
              <a:sym typeface="Patrick Hand SC"/>
            </a:endParaRPr>
          </a:p>
        </p:txBody>
      </p:sp>
      <p:sp>
        <p:nvSpPr>
          <p:cNvPr id="188" name="Google Shape;188;p21"/>
          <p:cNvSpPr txBox="1"/>
          <p:nvPr/>
        </p:nvSpPr>
        <p:spPr>
          <a:xfrm>
            <a:off x="859950" y="1171596"/>
            <a:ext cx="2567250"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user profil sunt disponibile 3 opțiuni:</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Change photo- permite utilizatorului să încarce o imagine de profil de pe calculator.</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How do you feel? – permite ca utilizatorul să-și reseteze starea emoțională în cont.</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Logout – dezlogarea.</a:t>
            </a:r>
            <a:endParaRPr/>
          </a:p>
        </p:txBody>
      </p:sp>
      <p:pic>
        <p:nvPicPr>
          <p:cNvPr id="189" name="Google Shape;189;p21"/>
          <p:cNvPicPr preferRelativeResize="0"/>
          <p:nvPr/>
        </p:nvPicPr>
        <p:blipFill rotWithShape="1">
          <a:blip r:embed="rId3">
            <a:alphaModFix/>
          </a:blip>
          <a:srcRect/>
          <a:stretch/>
        </p:blipFill>
        <p:spPr>
          <a:xfrm>
            <a:off x="3513600" y="1207595"/>
            <a:ext cx="4694400" cy="29522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22</a:t>
            </a:fld>
            <a:endParaRPr/>
          </a:p>
        </p:txBody>
      </p:sp>
      <p:sp>
        <p:nvSpPr>
          <p:cNvPr id="195" name="Google Shape;195;p22"/>
          <p:cNvSpPr txBox="1"/>
          <p:nvPr/>
        </p:nvSpPr>
        <p:spPr>
          <a:xfrm>
            <a:off x="831150" y="4572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Forgot password</a:t>
            </a:r>
            <a:endParaRPr sz="3000" b="0" i="0" u="none" strike="noStrike" cap="none">
              <a:solidFill>
                <a:schemeClr val="accent1"/>
              </a:solidFill>
              <a:latin typeface="Patrick Hand SC"/>
              <a:ea typeface="Patrick Hand SC"/>
              <a:cs typeface="Patrick Hand SC"/>
              <a:sym typeface="Patrick Hand SC"/>
            </a:endParaRPr>
          </a:p>
        </p:txBody>
      </p:sp>
      <p:sp>
        <p:nvSpPr>
          <p:cNvPr id="196" name="Google Shape;196;p22"/>
          <p:cNvSpPr txBox="1"/>
          <p:nvPr/>
        </p:nvSpPr>
        <p:spPr>
          <a:xfrm>
            <a:off x="831150" y="1175257"/>
            <a:ext cx="2567250"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Utilizatorul are 3 încercări de a-și schimba parola cu ajutorul întrebării de securitate și respectiv răspunsul la această întrebare, după 3 încercări pe email-ul utilizatorului se trimite un mesaj cu un cod de resetare a parolei care este valabil 30 de minute.</a:t>
            </a:r>
            <a:endParaRPr/>
          </a:p>
        </p:txBody>
      </p:sp>
      <p:pic>
        <p:nvPicPr>
          <p:cNvPr id="197" name="Google Shape;197;p22"/>
          <p:cNvPicPr preferRelativeResize="0"/>
          <p:nvPr/>
        </p:nvPicPr>
        <p:blipFill rotWithShape="1">
          <a:blip r:embed="rId3">
            <a:alphaModFix/>
          </a:blip>
          <a:srcRect/>
          <a:stretch/>
        </p:blipFill>
        <p:spPr>
          <a:xfrm>
            <a:off x="3321246" y="1207596"/>
            <a:ext cx="4893953" cy="29550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ctrTitle"/>
          </p:nvPr>
        </p:nvSpPr>
        <p:spPr>
          <a:xfrm>
            <a:off x="1877625" y="1591250"/>
            <a:ext cx="5500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ro-RO" sz="3200"/>
              <a:t>Vă mulțumesc pentru atenție.</a:t>
            </a:r>
            <a:endParaRPr sz="3200"/>
          </a:p>
        </p:txBody>
      </p:sp>
      <p:sp>
        <p:nvSpPr>
          <p:cNvPr id="203" name="Google Shape;203;p23"/>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23</a:t>
            </a:fld>
            <a:endParaRPr/>
          </a:p>
        </p:txBody>
      </p:sp>
      <p:sp>
        <p:nvSpPr>
          <p:cNvPr id="204" name="Google Shape;204;p23"/>
          <p:cNvSpPr/>
          <p:nvPr/>
        </p:nvSpPr>
        <p:spPr>
          <a:xfrm>
            <a:off x="5306122" y="3502486"/>
            <a:ext cx="250741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o-RO" sz="1400" b="0" i="0" u="none" strike="noStrike" cap="none">
                <a:solidFill>
                  <a:srgbClr val="222222"/>
                </a:solidFill>
                <a:latin typeface="Sniglet"/>
                <a:ea typeface="Sniglet"/>
                <a:cs typeface="Sniglet"/>
                <a:sym typeface="Sniglet"/>
              </a:rPr>
              <a:t>Sarcini effectuate:</a:t>
            </a:r>
            <a:endParaRPr/>
          </a:p>
          <a:p>
            <a:pPr marL="0" marR="0" lvl="0" indent="0" algn="l" rtl="0">
              <a:lnSpc>
                <a:spcPct val="100000"/>
              </a:lnSpc>
              <a:spcBef>
                <a:spcPts val="0"/>
              </a:spcBef>
              <a:spcAft>
                <a:spcPts val="0"/>
              </a:spcAft>
              <a:buNone/>
            </a:pPr>
            <a:r>
              <a:rPr lang="ro-RO" sz="1400" b="0" i="0" u="none" strike="noStrike" cap="none">
                <a:solidFill>
                  <a:srgbClr val="222222"/>
                </a:solidFill>
                <a:latin typeface="Sniglet"/>
                <a:ea typeface="Sniglet"/>
                <a:cs typeface="Sniglet"/>
                <a:sym typeface="Sniglet"/>
              </a:rPr>
              <a:t>Raportul stagiului de practică</a:t>
            </a:r>
            <a:endParaRPr/>
          </a:p>
          <a:p>
            <a:pPr marL="0" marR="0" lvl="0" indent="0" algn="l" rtl="0">
              <a:lnSpc>
                <a:spcPct val="100000"/>
              </a:lnSpc>
              <a:spcBef>
                <a:spcPts val="0"/>
              </a:spcBef>
              <a:spcAft>
                <a:spcPts val="0"/>
              </a:spcAft>
              <a:buNone/>
            </a:pPr>
            <a:r>
              <a:rPr lang="ro-RO" sz="1400" b="0" i="0" u="none" strike="noStrike" cap="none">
                <a:solidFill>
                  <a:srgbClr val="222222"/>
                </a:solidFill>
                <a:latin typeface="Sniglet"/>
                <a:ea typeface="Sniglet"/>
                <a:cs typeface="Sniglet"/>
                <a:sym typeface="Sniglet"/>
              </a:rPr>
              <a:t>Agenda formării profesionale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ro-RO" sz="3200"/>
              <a:t>Logarea și înregistrarea</a:t>
            </a:r>
            <a:endParaRPr sz="3200"/>
          </a:p>
        </p:txBody>
      </p:sp>
      <p:sp>
        <p:nvSpPr>
          <p:cNvPr id="43" name="Google Shape;43;p3"/>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3</a:t>
            </a:fld>
            <a:endParaRPr/>
          </a:p>
        </p:txBody>
      </p:sp>
      <p:sp>
        <p:nvSpPr>
          <p:cNvPr id="44" name="Google Shape;44;p3"/>
          <p:cNvSpPr txBox="1"/>
          <p:nvPr/>
        </p:nvSpPr>
        <p:spPr>
          <a:xfrm>
            <a:off x="1130401" y="1260443"/>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Produsul meu permite mai mulți utilizatori să se folosească de ea pe același dispozitiv, fiecare utilizator având propriul său cont independent de celălalte conturi de pe dispozitiv.</a:t>
            </a:r>
            <a:endParaRPr/>
          </a:p>
        </p:txBody>
      </p:sp>
      <p:pic>
        <p:nvPicPr>
          <p:cNvPr id="45" name="Google Shape;45;p3"/>
          <p:cNvPicPr preferRelativeResize="0"/>
          <p:nvPr/>
        </p:nvPicPr>
        <p:blipFill rotWithShape="1">
          <a:blip r:embed="rId3">
            <a:alphaModFix/>
          </a:blip>
          <a:srcRect/>
          <a:stretch/>
        </p:blipFill>
        <p:spPr>
          <a:xfrm>
            <a:off x="3491972" y="1348627"/>
            <a:ext cx="4612278" cy="2848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4"/>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4</a:t>
            </a:fld>
            <a:endParaRPr/>
          </a:p>
        </p:txBody>
      </p:sp>
      <p:sp>
        <p:nvSpPr>
          <p:cNvPr id="51" name="Google Shape;51;p4"/>
          <p:cNvSpPr txBox="1"/>
          <p:nvPr/>
        </p:nvSpPr>
        <p:spPr>
          <a:xfrm>
            <a:off x="867150" y="392975"/>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User greeting și “How do you feel today?”</a:t>
            </a:r>
            <a:endParaRPr sz="3000" b="0" i="0" u="none" strike="noStrike" cap="none">
              <a:solidFill>
                <a:schemeClr val="accent1"/>
              </a:solidFill>
              <a:latin typeface="Patrick Hand SC"/>
              <a:ea typeface="Patrick Hand SC"/>
              <a:cs typeface="Patrick Hand SC"/>
              <a:sym typeface="Patrick Hand SC"/>
            </a:endParaRPr>
          </a:p>
        </p:txBody>
      </p:sp>
      <p:sp>
        <p:nvSpPr>
          <p:cNvPr id="52" name="Google Shape;52;p4"/>
          <p:cNvSpPr txBox="1"/>
          <p:nvPr/>
        </p:nvSpPr>
        <p:spPr>
          <a:xfrm>
            <a:off x="943201" y="1143275"/>
            <a:ext cx="2376000" cy="29706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ro-RO" sz="1400" b="0" i="0" u="none" strike="noStrike" cap="none">
                <a:solidFill>
                  <a:srgbClr val="000000"/>
                </a:solidFill>
                <a:latin typeface="Arial"/>
                <a:ea typeface="Arial"/>
                <a:cs typeface="Arial"/>
                <a:sym typeface="Arial"/>
              </a:rPr>
              <a:t>La logarea utilizatorului cu succes, aplicația salută utilizatorul și îi cere să-și seteze starea sa emoțională de astăzi.</a:t>
            </a:r>
            <a:endParaRPr sz="1100" b="0" i="0" u="none" strike="noStrike" cap="none">
              <a:solidFill>
                <a:srgbClr val="000000"/>
              </a:solidFill>
              <a:latin typeface="Arial"/>
              <a:ea typeface="Arial"/>
              <a:cs typeface="Arial"/>
              <a:sym typeface="Arial"/>
            </a:endParaRPr>
          </a:p>
        </p:txBody>
      </p:sp>
      <p:pic>
        <p:nvPicPr>
          <p:cNvPr id="53" name="Google Shape;53;p4"/>
          <p:cNvPicPr preferRelativeResize="0"/>
          <p:nvPr/>
        </p:nvPicPr>
        <p:blipFill rotWithShape="1">
          <a:blip r:embed="rId3">
            <a:alphaModFix/>
          </a:blip>
          <a:srcRect/>
          <a:stretch/>
        </p:blipFill>
        <p:spPr>
          <a:xfrm>
            <a:off x="3358195" y="1231199"/>
            <a:ext cx="4746260" cy="276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5"/>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5</a:t>
            </a:fld>
            <a:endParaRPr/>
          </a:p>
        </p:txBody>
      </p:sp>
      <p:sp>
        <p:nvSpPr>
          <p:cNvPr id="59" name="Google Shape;59;p5"/>
          <p:cNvSpPr txBox="1"/>
          <p:nvPr/>
        </p:nvSpPr>
        <p:spPr>
          <a:xfrm>
            <a:off x="888750" y="4788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Interfața aplicației și secțiunea “Today”</a:t>
            </a:r>
            <a:endParaRPr sz="3000" b="0" i="0" u="none" strike="noStrike" cap="none">
              <a:solidFill>
                <a:schemeClr val="accent1"/>
              </a:solidFill>
              <a:latin typeface="Patrick Hand SC"/>
              <a:ea typeface="Patrick Hand SC"/>
              <a:cs typeface="Patrick Hand SC"/>
              <a:sym typeface="Patrick Hand SC"/>
            </a:endParaRPr>
          </a:p>
        </p:txBody>
      </p:sp>
      <p:sp>
        <p:nvSpPr>
          <p:cNvPr id="60" name="Google Shape;60;p5"/>
          <p:cNvSpPr txBox="1"/>
          <p:nvPr/>
        </p:nvSpPr>
        <p:spPr>
          <a:xfrm>
            <a:off x="888750" y="12291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Odată ce utilizatorul s-a logat, aplicație focusează atenția utililzatorului pe secțiunea Today.</a:t>
            </a:r>
            <a:endParaRPr/>
          </a:p>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secțiunea Today se afișează toate sarcinile utilizatorului pe care le are planificate pe ziua de astăzi.</a:t>
            </a:r>
            <a:endParaRPr/>
          </a:p>
        </p:txBody>
      </p:sp>
      <p:pic>
        <p:nvPicPr>
          <p:cNvPr id="61" name="Google Shape;61;p5"/>
          <p:cNvPicPr preferRelativeResize="0"/>
          <p:nvPr/>
        </p:nvPicPr>
        <p:blipFill rotWithShape="1">
          <a:blip r:embed="rId3">
            <a:alphaModFix/>
          </a:blip>
          <a:srcRect/>
          <a:stretch/>
        </p:blipFill>
        <p:spPr>
          <a:xfrm>
            <a:off x="3356375" y="1220400"/>
            <a:ext cx="4720200" cy="28017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6"/>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6</a:t>
            </a:fld>
            <a:endParaRPr/>
          </a:p>
        </p:txBody>
      </p:sp>
      <p:sp>
        <p:nvSpPr>
          <p:cNvPr id="67" name="Google Shape;67;p6"/>
          <p:cNvSpPr txBox="1"/>
          <p:nvPr/>
        </p:nvSpPr>
        <p:spPr>
          <a:xfrm>
            <a:off x="888750" y="4788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Secțiunea “Inbox”</a:t>
            </a:r>
            <a:endParaRPr sz="3000" b="0" i="0" u="none" strike="noStrike" cap="none">
              <a:solidFill>
                <a:schemeClr val="accent1"/>
              </a:solidFill>
              <a:latin typeface="Patrick Hand SC"/>
              <a:ea typeface="Patrick Hand SC"/>
              <a:cs typeface="Patrick Hand SC"/>
              <a:sym typeface="Patrick Hand SC"/>
            </a:endParaRPr>
          </a:p>
        </p:txBody>
      </p:sp>
      <p:sp>
        <p:nvSpPr>
          <p:cNvPr id="68" name="Google Shape;68;p6"/>
          <p:cNvSpPr txBox="1"/>
          <p:nvPr/>
        </p:nvSpPr>
        <p:spPr>
          <a:xfrm>
            <a:off x="888750" y="12291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secțiunea Inbox se afișează toate sarcinile utilizatorului în așteptare. Sarcinile utilizatorului a căror dată planificată a trecut le afișează într-un grup aparte, pentru ca utilizatorul ușor să le mute la coșul de gunoi.</a:t>
            </a:r>
            <a:endParaRPr/>
          </a:p>
        </p:txBody>
      </p:sp>
      <p:pic>
        <p:nvPicPr>
          <p:cNvPr id="69" name="Google Shape;69;p6"/>
          <p:cNvPicPr preferRelativeResize="0"/>
          <p:nvPr/>
        </p:nvPicPr>
        <p:blipFill rotWithShape="1">
          <a:blip r:embed="rId3">
            <a:alphaModFix/>
          </a:blip>
          <a:srcRect/>
          <a:stretch/>
        </p:blipFill>
        <p:spPr>
          <a:xfrm>
            <a:off x="3422295" y="1175257"/>
            <a:ext cx="4606724" cy="27929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7"/>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7</a:t>
            </a:fld>
            <a:endParaRPr/>
          </a:p>
        </p:txBody>
      </p:sp>
      <p:sp>
        <p:nvSpPr>
          <p:cNvPr id="75" name="Google Shape;75;p7"/>
          <p:cNvSpPr txBox="1"/>
          <p:nvPr/>
        </p:nvSpPr>
        <p:spPr>
          <a:xfrm>
            <a:off x="888750" y="12435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secțiunea Planned se afișează toate sarcinile utilizatorului cu excepția celor trecute. Aici sarcinile sunt grupate și ordonate crescător după data de planificare.</a:t>
            </a:r>
            <a:endParaRPr/>
          </a:p>
        </p:txBody>
      </p:sp>
      <p:sp>
        <p:nvSpPr>
          <p:cNvPr id="76" name="Google Shape;76;p7"/>
          <p:cNvSpPr txBox="1"/>
          <p:nvPr/>
        </p:nvSpPr>
        <p:spPr>
          <a:xfrm>
            <a:off x="888750" y="4788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Secțiunea “Planned”</a:t>
            </a:r>
            <a:endParaRPr sz="3000" b="0" i="0" u="none" strike="noStrike" cap="none">
              <a:solidFill>
                <a:schemeClr val="accent1"/>
              </a:solidFill>
              <a:latin typeface="Patrick Hand SC"/>
              <a:ea typeface="Patrick Hand SC"/>
              <a:cs typeface="Patrick Hand SC"/>
              <a:sym typeface="Patrick Hand SC"/>
            </a:endParaRPr>
          </a:p>
        </p:txBody>
      </p:sp>
      <p:pic>
        <p:nvPicPr>
          <p:cNvPr id="77" name="Google Shape;77;p7"/>
          <p:cNvPicPr preferRelativeResize="0"/>
          <p:nvPr/>
        </p:nvPicPr>
        <p:blipFill rotWithShape="1">
          <a:blip r:embed="rId3">
            <a:alphaModFix/>
          </a:blip>
          <a:srcRect/>
          <a:stretch/>
        </p:blipFill>
        <p:spPr>
          <a:xfrm>
            <a:off x="3421284" y="1086239"/>
            <a:ext cx="4627156" cy="29503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8"/>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8</a:t>
            </a:fld>
            <a:endParaRPr/>
          </a:p>
        </p:txBody>
      </p:sp>
      <p:sp>
        <p:nvSpPr>
          <p:cNvPr id="83" name="Google Shape;83;p8"/>
          <p:cNvSpPr txBox="1"/>
          <p:nvPr/>
        </p:nvSpPr>
        <p:spPr>
          <a:xfrm>
            <a:off x="888750" y="4788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Secțiunea “Important”</a:t>
            </a:r>
            <a:endParaRPr sz="3000" b="0" i="0" u="none" strike="noStrike" cap="none">
              <a:solidFill>
                <a:schemeClr val="accent1"/>
              </a:solidFill>
              <a:latin typeface="Patrick Hand SC"/>
              <a:ea typeface="Patrick Hand SC"/>
              <a:cs typeface="Patrick Hand SC"/>
              <a:sym typeface="Patrick Hand SC"/>
            </a:endParaRPr>
          </a:p>
        </p:txBody>
      </p:sp>
      <p:sp>
        <p:nvSpPr>
          <p:cNvPr id="84" name="Google Shape;84;p8"/>
          <p:cNvSpPr txBox="1"/>
          <p:nvPr/>
        </p:nvSpPr>
        <p:spPr>
          <a:xfrm>
            <a:off x="888750" y="12435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secțiunea Important se afișează toate sarcinile utilizatorului cu prioritatea cea mai înaltă.</a:t>
            </a:r>
            <a:endParaRPr/>
          </a:p>
        </p:txBody>
      </p:sp>
      <p:pic>
        <p:nvPicPr>
          <p:cNvPr id="85" name="Google Shape;85;p8"/>
          <p:cNvPicPr preferRelativeResize="0"/>
          <p:nvPr/>
        </p:nvPicPr>
        <p:blipFill rotWithShape="1">
          <a:blip r:embed="rId3">
            <a:alphaModFix/>
          </a:blip>
          <a:srcRect/>
          <a:stretch/>
        </p:blipFill>
        <p:spPr>
          <a:xfrm>
            <a:off x="3382549" y="1126800"/>
            <a:ext cx="4656633" cy="288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9"/>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4705"/>
              </a:srgbClr>
            </a:outerShdw>
          </a:effectLst>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100"/>
              <a:buNone/>
            </a:pPr>
            <a:fld id="{00000000-1234-1234-1234-123412341234}" type="slidenum">
              <a:rPr lang="ro-RO"/>
              <a:t>9</a:t>
            </a:fld>
            <a:endParaRPr/>
          </a:p>
        </p:txBody>
      </p:sp>
      <p:sp>
        <p:nvSpPr>
          <p:cNvPr id="91" name="Google Shape;91;p9"/>
          <p:cNvSpPr txBox="1"/>
          <p:nvPr/>
        </p:nvSpPr>
        <p:spPr>
          <a:xfrm>
            <a:off x="888750" y="478896"/>
            <a:ext cx="7020900" cy="750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4800"/>
              <a:buFont typeface="Patrick Hand SC"/>
              <a:buNone/>
            </a:pPr>
            <a:r>
              <a:rPr lang="ro-RO" sz="3000" b="0" i="0" u="none" strike="noStrike" cap="none">
                <a:solidFill>
                  <a:schemeClr val="accent1"/>
                </a:solidFill>
                <a:latin typeface="Patrick Hand SC"/>
                <a:ea typeface="Patrick Hand SC"/>
                <a:cs typeface="Patrick Hand SC"/>
                <a:sym typeface="Patrick Hand SC"/>
              </a:rPr>
              <a:t>Secțiunea “Lists”</a:t>
            </a:r>
            <a:endParaRPr sz="3000" b="0" i="0" u="none" strike="noStrike" cap="none">
              <a:solidFill>
                <a:schemeClr val="accent1"/>
              </a:solidFill>
              <a:latin typeface="Patrick Hand SC"/>
              <a:ea typeface="Patrick Hand SC"/>
              <a:cs typeface="Patrick Hand SC"/>
              <a:sym typeface="Patrick Hand SC"/>
            </a:endParaRPr>
          </a:p>
        </p:txBody>
      </p:sp>
      <p:sp>
        <p:nvSpPr>
          <p:cNvPr id="92" name="Google Shape;92;p9"/>
          <p:cNvSpPr txBox="1"/>
          <p:nvPr/>
        </p:nvSpPr>
        <p:spPr>
          <a:xfrm>
            <a:off x="888750" y="1243596"/>
            <a:ext cx="2361571" cy="2792986"/>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Clr>
                <a:srgbClr val="2A95B7"/>
              </a:buClr>
              <a:buSzPts val="2000"/>
              <a:buFont typeface="Sniglet"/>
              <a:buNone/>
            </a:pPr>
            <a:r>
              <a:rPr lang="ro-RO" sz="1400" b="0" i="0" u="none" strike="noStrike" cap="none">
                <a:solidFill>
                  <a:srgbClr val="434343"/>
                </a:solidFill>
                <a:latin typeface="Sniglet"/>
                <a:ea typeface="Sniglet"/>
                <a:cs typeface="Sniglet"/>
                <a:sym typeface="Sniglet"/>
              </a:rPr>
              <a:t>În secțiunea Lists utilizatorul își poate crea categorii, după care să-și organizeze sarcinile în liste conform categoriilor. Categoriile utilizatorul la click dreapta pe una din ele le poate edita sau șterge.</a:t>
            </a:r>
            <a:endParaRPr/>
          </a:p>
        </p:txBody>
      </p:sp>
      <p:pic>
        <p:nvPicPr>
          <p:cNvPr id="93" name="Google Shape;93;p9"/>
          <p:cNvPicPr preferRelativeResize="0"/>
          <p:nvPr/>
        </p:nvPicPr>
        <p:blipFill rotWithShape="1">
          <a:blip r:embed="rId3">
            <a:alphaModFix/>
          </a:blip>
          <a:srcRect/>
          <a:stretch/>
        </p:blipFill>
        <p:spPr>
          <a:xfrm>
            <a:off x="3376752" y="1137600"/>
            <a:ext cx="4704650" cy="2898983"/>
          </a:xfrm>
          <a:prstGeom prst="rect">
            <a:avLst/>
          </a:prstGeom>
          <a:noFill/>
          <a:ln>
            <a:noFill/>
          </a:ln>
        </p:spPr>
      </p:pic>
    </p:spTree>
  </p:cSld>
  <p:clrMapOvr>
    <a:masterClrMapping/>
  </p:clrMapOvr>
</p:sld>
</file>

<file path=ppt/theme/theme1.xml><?xml version="1.0" encoding="utf-8"?>
<a:theme xmlns:a="http://schemas.openxmlformats.org/drawingml/2006/main" name="Seyton template">
  <a:themeElements>
    <a:clrScheme name="Custom 347">
      <a:dk1>
        <a:srgbClr val="434343"/>
      </a:dk1>
      <a:lt1>
        <a:srgbClr val="FFFFFF"/>
      </a:lt1>
      <a:dk2>
        <a:srgbClr val="7B8486"/>
      </a:dk2>
      <a:lt2>
        <a:srgbClr val="E3E9EB"/>
      </a:lt2>
      <a:accent1>
        <a:srgbClr val="2A95B7"/>
      </a:accent1>
      <a:accent2>
        <a:srgbClr val="80D5CC"/>
      </a:accent2>
      <a:accent3>
        <a:srgbClr val="E9CB74"/>
      </a:accent3>
      <a:accent4>
        <a:srgbClr val="D19E9E"/>
      </a:accent4>
      <a:accent5>
        <a:srgbClr val="E47474"/>
      </a:accent5>
      <a:accent6>
        <a:srgbClr val="9DAF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798</Words>
  <Application>Microsoft Office PowerPoint</Application>
  <PresentationFormat>On-screen Show (16:9)</PresentationFormat>
  <Paragraphs>87</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Patrick Hand SC</vt:lpstr>
      <vt:lpstr>Sniglet</vt:lpstr>
      <vt:lpstr>Arial</vt:lpstr>
      <vt:lpstr>Seyton template</vt:lpstr>
      <vt:lpstr>Ministerul Educației și Cercetării al Republicii Moldova IP Colegiul “Iulia Hasdeu” din Cahul</vt:lpstr>
      <vt:lpstr>Introducere</vt:lpstr>
      <vt:lpstr>Logarea și înregistrarea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Vă mulțumesc pentru atenție.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Ministerul Educației și Cercetării al Republicii Moldova IP Colegiul “Iulia Hasdeu” din Cahul</dc:title>
  <dc:creator>Vasile Caspirovschi</dc:creator>
  <cp:lastModifiedBy>Vasile Caspirovschi</cp:lastModifiedBy>
  <cp:revision>1</cp:revision>
  <dcterms:modified xsi:type="dcterms:W3CDTF">2022-09-20T14:05:23Z</dcterms:modified>
</cp:coreProperties>
</file>